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2" d="100"/>
          <a:sy n="72" d="100"/>
        </p:scale>
        <p:origin x="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9/28/2021</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16143521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9/28/2021</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3293526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9/28/2021</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336344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9/28/2021</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148996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9/28/2021</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2808200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9/28/2021</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631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9/28/2021</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250686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9/28/2021</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87753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9/28/2021</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124709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9/28/2021</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118123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9/28/2021</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143348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9/28/2021</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145324556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74E8170-B255-42D1-AAB9-01CFBC3D7E7E}"/>
              </a:ext>
            </a:extLst>
          </p:cNvPr>
          <p:cNvSpPr>
            <a:spLocks noGrp="1"/>
          </p:cNvSpPr>
          <p:nvPr>
            <p:ph type="ctrTitle"/>
          </p:nvPr>
        </p:nvSpPr>
        <p:spPr>
          <a:xfrm>
            <a:off x="5978914" y="893935"/>
            <a:ext cx="5364937" cy="3339390"/>
          </a:xfrm>
        </p:spPr>
        <p:txBody>
          <a:bodyPr anchor="ctr">
            <a:normAutofit/>
          </a:bodyPr>
          <a:lstStyle/>
          <a:p>
            <a:r>
              <a:rPr lang="nl-NL" sz="6000" dirty="0"/>
              <a:t>The </a:t>
            </a:r>
            <a:r>
              <a:rPr lang="nl-NL" sz="6000" dirty="0" err="1"/>
              <a:t>brightest</a:t>
            </a:r>
            <a:r>
              <a:rPr lang="nl-NL" sz="6000" dirty="0"/>
              <a:t> </a:t>
            </a:r>
            <a:r>
              <a:rPr lang="nl-NL" sz="6000" dirty="0" err="1"/>
              <a:t>night</a:t>
            </a:r>
            <a:r>
              <a:rPr lang="nl-NL" sz="6000" dirty="0"/>
              <a:t> </a:t>
            </a:r>
            <a:r>
              <a:rPr lang="nl-NL" sz="6000" dirty="0" err="1"/>
              <a:t>and</a:t>
            </a:r>
            <a:r>
              <a:rPr lang="nl-NL" sz="6000" dirty="0"/>
              <a:t> </a:t>
            </a:r>
            <a:r>
              <a:rPr lang="nl-NL" sz="6000" dirty="0" err="1"/>
              <a:t>the</a:t>
            </a:r>
            <a:r>
              <a:rPr lang="nl-NL" sz="6000" dirty="0"/>
              <a:t> </a:t>
            </a:r>
            <a:r>
              <a:rPr lang="nl-NL" sz="6000" dirty="0" err="1"/>
              <a:t>brightest</a:t>
            </a:r>
            <a:r>
              <a:rPr lang="nl-NL" sz="6000" dirty="0"/>
              <a:t> light</a:t>
            </a:r>
          </a:p>
        </p:txBody>
      </p:sp>
      <p:sp>
        <p:nvSpPr>
          <p:cNvPr id="3" name="Ondertitel 2">
            <a:extLst>
              <a:ext uri="{FF2B5EF4-FFF2-40B4-BE49-F238E27FC236}">
                <a16:creationId xmlns:a16="http://schemas.microsoft.com/office/drawing/2014/main" id="{8B5F4DF7-C4D5-4E8C-8FFD-ECBB772B79FA}"/>
              </a:ext>
            </a:extLst>
          </p:cNvPr>
          <p:cNvSpPr>
            <a:spLocks noGrp="1"/>
          </p:cNvSpPr>
          <p:nvPr>
            <p:ph type="subTitle" idx="1"/>
          </p:nvPr>
        </p:nvSpPr>
        <p:spPr>
          <a:xfrm>
            <a:off x="5978915" y="4876803"/>
            <a:ext cx="5364936" cy="909848"/>
          </a:xfrm>
        </p:spPr>
        <p:txBody>
          <a:bodyPr anchor="t">
            <a:normAutofit/>
          </a:bodyPr>
          <a:lstStyle/>
          <a:p>
            <a:r>
              <a:rPr lang="nl-NL" dirty="0"/>
              <a:t>Slinger 1 en slinger 2</a:t>
            </a:r>
          </a:p>
        </p:txBody>
      </p:sp>
      <p:pic>
        <p:nvPicPr>
          <p:cNvPr id="15" name="Picture 3" descr="Milky way galaxy with stars and space dust in the universe">
            <a:extLst>
              <a:ext uri="{FF2B5EF4-FFF2-40B4-BE49-F238E27FC236}">
                <a16:creationId xmlns:a16="http://schemas.microsoft.com/office/drawing/2014/main" id="{97165ADE-CB77-4978-B298-8EF6F370D125}"/>
              </a:ext>
            </a:extLst>
          </p:cNvPr>
          <p:cNvPicPr>
            <a:picLocks noChangeAspect="1"/>
          </p:cNvPicPr>
          <p:nvPr/>
        </p:nvPicPr>
        <p:blipFill rotWithShape="1">
          <a:blip r:embed="rId2"/>
          <a:srcRect l="25355" r="23885" b="-1"/>
          <a:stretch/>
        </p:blipFill>
        <p:spPr>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cxnSp>
        <p:nvCxnSpPr>
          <p:cNvPr id="16" name="Straight Connector 10">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40331"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71569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4" name="Straight Connector 13">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C51901F-41D6-4034-8CED-00A303BB7856}"/>
              </a:ext>
            </a:extLst>
          </p:cNvPr>
          <p:cNvSpPr>
            <a:spLocks noGrp="1"/>
          </p:cNvSpPr>
          <p:nvPr>
            <p:ph type="title"/>
          </p:nvPr>
        </p:nvSpPr>
        <p:spPr>
          <a:xfrm>
            <a:off x="758952" y="1128811"/>
            <a:ext cx="3447288" cy="3342290"/>
          </a:xfrm>
        </p:spPr>
        <p:txBody>
          <a:bodyPr vert="horz" lIns="91440" tIns="45720" rIns="91440" bIns="45720" rtlCol="0" anchor="b">
            <a:normAutofit/>
          </a:bodyPr>
          <a:lstStyle/>
          <a:p>
            <a:r>
              <a:rPr lang="en-US" sz="5400" i="1" kern="1200" spc="100" baseline="0">
                <a:solidFill>
                  <a:schemeClr val="bg1"/>
                </a:solidFill>
                <a:latin typeface="+mj-lt"/>
                <a:ea typeface="+mj-ea"/>
                <a:cs typeface="+mj-cs"/>
              </a:rPr>
              <a:t>Technische tekening te brightest night</a:t>
            </a:r>
          </a:p>
        </p:txBody>
      </p:sp>
      <p:pic>
        <p:nvPicPr>
          <p:cNvPr id="7" name="Tijdelijke aanduiding voor inhoud 6">
            <a:extLst>
              <a:ext uri="{FF2B5EF4-FFF2-40B4-BE49-F238E27FC236}">
                <a16:creationId xmlns:a16="http://schemas.microsoft.com/office/drawing/2014/main" id="{22700018-AEA9-4BA8-9C25-351F0097F9C5}"/>
              </a:ext>
            </a:extLst>
          </p:cNvPr>
          <p:cNvPicPr>
            <a:picLocks noGrp="1" noChangeAspect="1"/>
          </p:cNvPicPr>
          <p:nvPr>
            <p:ph idx="1"/>
          </p:nvPr>
        </p:nvPicPr>
        <p:blipFill>
          <a:blip r:embed="rId2"/>
          <a:stretch>
            <a:fillRect/>
          </a:stretch>
        </p:blipFill>
        <p:spPr>
          <a:xfrm>
            <a:off x="5796500" y="1342582"/>
            <a:ext cx="5640399" cy="4230299"/>
          </a:xfrm>
          <a:prstGeom prst="rect">
            <a:avLst/>
          </a:prstGeom>
        </p:spPr>
      </p:pic>
      <p:sp>
        <p:nvSpPr>
          <p:cNvPr id="20"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85640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5635EE9-897C-4888-96D5-CD92C946AF27}"/>
              </a:ext>
            </a:extLst>
          </p:cNvPr>
          <p:cNvSpPr>
            <a:spLocks noGrp="1"/>
          </p:cNvSpPr>
          <p:nvPr>
            <p:ph type="title"/>
          </p:nvPr>
        </p:nvSpPr>
        <p:spPr>
          <a:xfrm>
            <a:off x="758952" y="1128811"/>
            <a:ext cx="3447288" cy="3342290"/>
          </a:xfrm>
        </p:spPr>
        <p:txBody>
          <a:bodyPr vert="horz" lIns="91440" tIns="45720" rIns="91440" bIns="45720" rtlCol="0" anchor="b">
            <a:normAutofit/>
          </a:bodyPr>
          <a:lstStyle/>
          <a:p>
            <a:r>
              <a:rPr lang="en-US" sz="5400" i="1" kern="1200" spc="100" baseline="0">
                <a:solidFill>
                  <a:schemeClr val="bg1"/>
                </a:solidFill>
                <a:latin typeface="+mj-lt"/>
                <a:ea typeface="+mj-ea"/>
                <a:cs typeface="+mj-cs"/>
              </a:rPr>
              <a:t>Arduino tekening the brightst light</a:t>
            </a:r>
          </a:p>
        </p:txBody>
      </p:sp>
      <p:pic>
        <p:nvPicPr>
          <p:cNvPr id="5" name="Tijdelijke aanduiding voor inhoud 4">
            <a:extLst>
              <a:ext uri="{FF2B5EF4-FFF2-40B4-BE49-F238E27FC236}">
                <a16:creationId xmlns:a16="http://schemas.microsoft.com/office/drawing/2014/main" id="{25146843-417B-42A2-90CA-DC7DC5C7E68C}"/>
              </a:ext>
            </a:extLst>
          </p:cNvPr>
          <p:cNvPicPr>
            <a:picLocks noGrp="1" noChangeAspect="1"/>
          </p:cNvPicPr>
          <p:nvPr>
            <p:ph idx="1"/>
          </p:nvPr>
        </p:nvPicPr>
        <p:blipFill>
          <a:blip r:embed="rId2"/>
          <a:stretch>
            <a:fillRect/>
          </a:stretch>
        </p:blipFill>
        <p:spPr>
          <a:xfrm>
            <a:off x="5796500" y="1342582"/>
            <a:ext cx="5640399" cy="4230299"/>
          </a:xfrm>
          <a:prstGeom prst="rect">
            <a:avLst/>
          </a:prstGeom>
        </p:spPr>
      </p:pic>
      <p:sp>
        <p:nvSpPr>
          <p:cNvPr id="18"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50139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4D03F961-56AB-42C5-9172-0F2A1719841C}"/>
              </a:ext>
            </a:extLst>
          </p:cNvPr>
          <p:cNvSpPr>
            <a:spLocks noGrp="1"/>
          </p:cNvSpPr>
          <p:nvPr>
            <p:ph type="title"/>
          </p:nvPr>
        </p:nvSpPr>
        <p:spPr>
          <a:xfrm>
            <a:off x="758952" y="1128811"/>
            <a:ext cx="3447288" cy="3342290"/>
          </a:xfrm>
        </p:spPr>
        <p:txBody>
          <a:bodyPr vert="horz" lIns="91440" tIns="45720" rIns="91440" bIns="45720" rtlCol="0" anchor="b">
            <a:normAutofit/>
          </a:bodyPr>
          <a:lstStyle/>
          <a:p>
            <a:r>
              <a:rPr lang="en-US" sz="5000" i="1" kern="1200" spc="100" baseline="0">
                <a:solidFill>
                  <a:schemeClr val="bg1"/>
                </a:solidFill>
                <a:latin typeface="+mj-lt"/>
                <a:ea typeface="+mj-ea"/>
                <a:cs typeface="+mj-cs"/>
              </a:rPr>
              <a:t>Arduino tekening the brightest night</a:t>
            </a:r>
          </a:p>
        </p:txBody>
      </p:sp>
      <p:pic>
        <p:nvPicPr>
          <p:cNvPr id="5" name="Tijdelijke aanduiding voor inhoud 4">
            <a:extLst>
              <a:ext uri="{FF2B5EF4-FFF2-40B4-BE49-F238E27FC236}">
                <a16:creationId xmlns:a16="http://schemas.microsoft.com/office/drawing/2014/main" id="{BB46C47C-FB1B-4B77-880B-E99FD268F669}"/>
              </a:ext>
            </a:extLst>
          </p:cNvPr>
          <p:cNvPicPr>
            <a:picLocks noGrp="1" noChangeAspect="1"/>
          </p:cNvPicPr>
          <p:nvPr>
            <p:ph idx="1"/>
          </p:nvPr>
        </p:nvPicPr>
        <p:blipFill>
          <a:blip r:embed="rId2"/>
          <a:stretch>
            <a:fillRect/>
          </a:stretch>
        </p:blipFill>
        <p:spPr>
          <a:xfrm>
            <a:off x="5796500" y="1342582"/>
            <a:ext cx="5640399" cy="4230299"/>
          </a:xfrm>
          <a:prstGeom prst="rect">
            <a:avLst/>
          </a:prstGeom>
        </p:spPr>
      </p:pic>
      <p:sp>
        <p:nvSpPr>
          <p:cNvPr id="18"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20765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AC75F-D53D-424A-92DC-BEA35E7FED08}"/>
              </a:ext>
            </a:extLst>
          </p:cNvPr>
          <p:cNvSpPr>
            <a:spLocks noGrp="1"/>
          </p:cNvSpPr>
          <p:nvPr>
            <p:ph type="title"/>
          </p:nvPr>
        </p:nvSpPr>
        <p:spPr/>
        <p:txBody>
          <a:bodyPr/>
          <a:lstStyle/>
          <a:p>
            <a:r>
              <a:rPr lang="nl-NL" dirty="0"/>
              <a:t>Moodboard </a:t>
            </a:r>
            <a:r>
              <a:rPr lang="nl-NL" dirty="0" err="1"/>
              <a:t>the</a:t>
            </a:r>
            <a:r>
              <a:rPr lang="nl-NL" dirty="0"/>
              <a:t> </a:t>
            </a:r>
            <a:r>
              <a:rPr lang="nl-NL" dirty="0" err="1"/>
              <a:t>brightest</a:t>
            </a:r>
            <a:r>
              <a:rPr lang="nl-NL" dirty="0"/>
              <a:t> light!</a:t>
            </a:r>
          </a:p>
        </p:txBody>
      </p:sp>
      <p:sp>
        <p:nvSpPr>
          <p:cNvPr id="3" name="Tijdelijke aanduiding voor inhoud 2">
            <a:extLst>
              <a:ext uri="{FF2B5EF4-FFF2-40B4-BE49-F238E27FC236}">
                <a16:creationId xmlns:a16="http://schemas.microsoft.com/office/drawing/2014/main" id="{5047EB48-C6B3-436B-9B0F-00EED8A9F0B8}"/>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4DAFFED0-223F-4004-BAC9-399A25EA8873}"/>
              </a:ext>
            </a:extLst>
          </p:cNvPr>
          <p:cNvPicPr>
            <a:picLocks noChangeAspect="1"/>
          </p:cNvPicPr>
          <p:nvPr/>
        </p:nvPicPr>
        <p:blipFill>
          <a:blip r:embed="rId2"/>
          <a:stretch>
            <a:fillRect/>
          </a:stretch>
        </p:blipFill>
        <p:spPr>
          <a:xfrm>
            <a:off x="5830521" y="0"/>
            <a:ext cx="6361479" cy="6858000"/>
          </a:xfrm>
          <a:prstGeom prst="rect">
            <a:avLst/>
          </a:prstGeom>
        </p:spPr>
      </p:pic>
    </p:spTree>
    <p:extLst>
      <p:ext uri="{BB962C8B-B14F-4D97-AF65-F5344CB8AC3E}">
        <p14:creationId xmlns:p14="http://schemas.microsoft.com/office/powerpoint/2010/main" val="436168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16C231-F1EB-49D7-9D8A-272A5C2DB165}"/>
              </a:ext>
            </a:extLst>
          </p:cNvPr>
          <p:cNvSpPr>
            <a:spLocks noGrp="1"/>
          </p:cNvSpPr>
          <p:nvPr>
            <p:ph type="title"/>
          </p:nvPr>
        </p:nvSpPr>
        <p:spPr/>
        <p:txBody>
          <a:bodyPr/>
          <a:lstStyle/>
          <a:p>
            <a:r>
              <a:rPr lang="nl-NL" dirty="0"/>
              <a:t>Moodboard </a:t>
            </a:r>
            <a:r>
              <a:rPr lang="nl-NL" dirty="0" err="1"/>
              <a:t>the</a:t>
            </a:r>
            <a:r>
              <a:rPr lang="nl-NL" dirty="0"/>
              <a:t> </a:t>
            </a:r>
            <a:r>
              <a:rPr lang="nl-NL" dirty="0" err="1"/>
              <a:t>brightest</a:t>
            </a:r>
            <a:r>
              <a:rPr lang="nl-NL" dirty="0"/>
              <a:t> </a:t>
            </a:r>
            <a:r>
              <a:rPr lang="nl-NL" dirty="0" err="1"/>
              <a:t>night</a:t>
            </a:r>
            <a:r>
              <a:rPr lang="nl-NL" dirty="0"/>
              <a:t>!</a:t>
            </a:r>
          </a:p>
        </p:txBody>
      </p:sp>
      <p:pic>
        <p:nvPicPr>
          <p:cNvPr id="5" name="Tijdelijke aanduiding voor inhoud 4">
            <a:extLst>
              <a:ext uri="{FF2B5EF4-FFF2-40B4-BE49-F238E27FC236}">
                <a16:creationId xmlns:a16="http://schemas.microsoft.com/office/drawing/2014/main" id="{FF517558-F979-44E1-84C1-6F142C9C129E}"/>
              </a:ext>
            </a:extLst>
          </p:cNvPr>
          <p:cNvPicPr>
            <a:picLocks noGrp="1" noChangeAspect="1"/>
          </p:cNvPicPr>
          <p:nvPr>
            <p:ph idx="1"/>
          </p:nvPr>
        </p:nvPicPr>
        <p:blipFill>
          <a:blip r:embed="rId2"/>
          <a:stretch>
            <a:fillRect/>
          </a:stretch>
        </p:blipFill>
        <p:spPr>
          <a:xfrm>
            <a:off x="5764696" y="3716"/>
            <a:ext cx="6427305" cy="6854283"/>
          </a:xfrm>
        </p:spPr>
      </p:pic>
    </p:spTree>
    <p:extLst>
      <p:ext uri="{BB962C8B-B14F-4D97-AF65-F5344CB8AC3E}">
        <p14:creationId xmlns:p14="http://schemas.microsoft.com/office/powerpoint/2010/main" val="105040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23CC5C-C93F-4661-8202-BCF9EAE3485E}"/>
              </a:ext>
            </a:extLst>
          </p:cNvPr>
          <p:cNvSpPr>
            <a:spLocks noGrp="1"/>
          </p:cNvSpPr>
          <p:nvPr>
            <p:ph type="title"/>
          </p:nvPr>
        </p:nvSpPr>
        <p:spPr/>
        <p:txBody>
          <a:bodyPr/>
          <a:lstStyle/>
          <a:p>
            <a:r>
              <a:rPr lang="nl-NL" dirty="0"/>
              <a:t>Verhaal </a:t>
            </a:r>
            <a:r>
              <a:rPr lang="nl-NL" dirty="0" err="1"/>
              <a:t>the</a:t>
            </a:r>
            <a:r>
              <a:rPr lang="nl-NL" dirty="0"/>
              <a:t> </a:t>
            </a:r>
            <a:r>
              <a:rPr lang="nl-NL" dirty="0" err="1"/>
              <a:t>brightest</a:t>
            </a:r>
            <a:r>
              <a:rPr lang="nl-NL" dirty="0"/>
              <a:t> light</a:t>
            </a:r>
          </a:p>
        </p:txBody>
      </p:sp>
      <p:sp>
        <p:nvSpPr>
          <p:cNvPr id="3" name="Tijdelijke aanduiding voor inhoud 2">
            <a:extLst>
              <a:ext uri="{FF2B5EF4-FFF2-40B4-BE49-F238E27FC236}">
                <a16:creationId xmlns:a16="http://schemas.microsoft.com/office/drawing/2014/main" id="{71B8BB55-3D58-4826-99DB-E1E542F26832}"/>
              </a:ext>
            </a:extLst>
          </p:cNvPr>
          <p:cNvSpPr>
            <a:spLocks noGrp="1"/>
          </p:cNvSpPr>
          <p:nvPr>
            <p:ph idx="1"/>
          </p:nvPr>
        </p:nvSpPr>
        <p:spPr/>
        <p:txBody>
          <a:bodyPr/>
          <a:lstStyle/>
          <a:p>
            <a:pPr marL="0" indent="0">
              <a:buNone/>
            </a:pPr>
            <a:r>
              <a:rPr lang="nl-NL" dirty="0"/>
              <a:t>Benjamin Franklin, de uitvinder van de bliksemafleider maakte een lamp, sloot die lamp aan op een vlieger en wachtte… Het duurde lang maar na een tijd sloeg de bliksem in op Edisons vlieger. Hij keek verbijsterd hoe zijn lampje aan ging en hij het eerste op elektriciteit gebaseerd lampje had uitgevonden!</a:t>
            </a:r>
          </a:p>
          <a:p>
            <a:pPr marL="0" indent="0">
              <a:buNone/>
            </a:pPr>
            <a:endParaRPr lang="nl-NL" dirty="0"/>
          </a:p>
          <a:p>
            <a:pPr marL="0" indent="0">
              <a:buNone/>
            </a:pPr>
            <a:r>
              <a:rPr lang="nl-NL" dirty="0"/>
              <a:t>De symboliek is dat dingen soms moeilijk en soms makkelijk zijn maar dat alles goed komt.</a:t>
            </a:r>
          </a:p>
        </p:txBody>
      </p:sp>
    </p:spTree>
    <p:extLst>
      <p:ext uri="{BB962C8B-B14F-4D97-AF65-F5344CB8AC3E}">
        <p14:creationId xmlns:p14="http://schemas.microsoft.com/office/powerpoint/2010/main" val="1243524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BDF66-EF51-4D68-90B3-3884FFACE546}"/>
              </a:ext>
            </a:extLst>
          </p:cNvPr>
          <p:cNvSpPr>
            <a:spLocks noGrp="1"/>
          </p:cNvSpPr>
          <p:nvPr>
            <p:ph type="title"/>
          </p:nvPr>
        </p:nvSpPr>
        <p:spPr/>
        <p:txBody>
          <a:bodyPr/>
          <a:lstStyle/>
          <a:p>
            <a:r>
              <a:rPr lang="nl-NL" dirty="0"/>
              <a:t>Verhaal </a:t>
            </a:r>
            <a:r>
              <a:rPr lang="nl-NL" dirty="0" err="1"/>
              <a:t>the</a:t>
            </a:r>
            <a:r>
              <a:rPr lang="nl-NL" dirty="0"/>
              <a:t> </a:t>
            </a:r>
            <a:r>
              <a:rPr lang="nl-NL" dirty="0" err="1"/>
              <a:t>brightest</a:t>
            </a:r>
            <a:r>
              <a:rPr lang="nl-NL" dirty="0"/>
              <a:t> </a:t>
            </a:r>
            <a:r>
              <a:rPr lang="nl-NL" dirty="0" err="1"/>
              <a:t>night</a:t>
            </a:r>
            <a:endParaRPr lang="nl-NL" dirty="0"/>
          </a:p>
        </p:txBody>
      </p:sp>
      <p:sp>
        <p:nvSpPr>
          <p:cNvPr id="3" name="Tijdelijke aanduiding voor inhoud 2">
            <a:extLst>
              <a:ext uri="{FF2B5EF4-FFF2-40B4-BE49-F238E27FC236}">
                <a16:creationId xmlns:a16="http://schemas.microsoft.com/office/drawing/2014/main" id="{58B9A53E-2877-4D8E-93A6-7C89E8F29FD2}"/>
              </a:ext>
            </a:extLst>
          </p:cNvPr>
          <p:cNvSpPr>
            <a:spLocks noGrp="1"/>
          </p:cNvSpPr>
          <p:nvPr>
            <p:ph idx="1"/>
          </p:nvPr>
        </p:nvSpPr>
        <p:spPr/>
        <p:txBody>
          <a:bodyPr/>
          <a:lstStyle/>
          <a:p>
            <a:pPr marL="0" indent="0">
              <a:buNone/>
            </a:pPr>
            <a:r>
              <a:rPr lang="nl-NL" dirty="0"/>
              <a:t>Het gaat allemaal niet helemaal lekker. Alles zit tegen en niks gaat zoals je wilt dat het gaat. Je bent verdrietig en loopt naar het park. Onderweg zie je dat iedereen somber is. Je gaat in het park op een bankje liggen. De wolken worden als maar donkerder en compacter… Opeens slaat de bliksem in op het hoogste gebouw van de stad en voel je jezelf een stuk beter. Je lichaam vult zich met een gevoel van euforie. Je staat op, kijkt rond en ziet dat alles in het park weer levendig is!</a:t>
            </a:r>
          </a:p>
          <a:p>
            <a:pPr marL="0" indent="0">
              <a:buNone/>
            </a:pPr>
            <a:endParaRPr lang="nl-NL" dirty="0"/>
          </a:p>
          <a:p>
            <a:pPr marL="0" indent="0">
              <a:buNone/>
            </a:pPr>
            <a:r>
              <a:rPr lang="nl-NL" dirty="0"/>
              <a:t>De symboliek is dat er altijd uit welke hoek dan ook onverwachts licht kan komen.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853697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BBA64-CC8D-455D-A47D-C851E49E052C}"/>
              </a:ext>
            </a:extLst>
          </p:cNvPr>
          <p:cNvSpPr>
            <a:spLocks noGrp="1"/>
          </p:cNvSpPr>
          <p:nvPr>
            <p:ph type="title"/>
          </p:nvPr>
        </p:nvSpPr>
        <p:spPr/>
        <p:txBody>
          <a:bodyPr>
            <a:normAutofit fontScale="90000"/>
          </a:bodyPr>
          <a:lstStyle/>
          <a:p>
            <a:r>
              <a:rPr lang="nl-NL" dirty="0"/>
              <a:t>Programma van eisen en plan van aanpak van </a:t>
            </a:r>
            <a:r>
              <a:rPr lang="nl-NL" dirty="0" err="1"/>
              <a:t>the</a:t>
            </a:r>
            <a:r>
              <a:rPr lang="nl-NL" dirty="0"/>
              <a:t> </a:t>
            </a:r>
            <a:r>
              <a:rPr lang="nl-NL" dirty="0" err="1"/>
              <a:t>brightest</a:t>
            </a:r>
            <a:r>
              <a:rPr lang="nl-NL" dirty="0"/>
              <a:t> </a:t>
            </a:r>
            <a:r>
              <a:rPr lang="nl-NL" dirty="0" err="1"/>
              <a:t>night</a:t>
            </a:r>
            <a:r>
              <a:rPr lang="nl-NL" dirty="0"/>
              <a:t>/light</a:t>
            </a:r>
          </a:p>
        </p:txBody>
      </p:sp>
      <p:sp>
        <p:nvSpPr>
          <p:cNvPr id="3" name="Tijdelijke aanduiding voor inhoud 2">
            <a:extLst>
              <a:ext uri="{FF2B5EF4-FFF2-40B4-BE49-F238E27FC236}">
                <a16:creationId xmlns:a16="http://schemas.microsoft.com/office/drawing/2014/main" id="{374FF399-9BFC-41F5-A95F-04137CA29E6D}"/>
              </a:ext>
            </a:extLst>
          </p:cNvPr>
          <p:cNvSpPr>
            <a:spLocks noGrp="1"/>
          </p:cNvSpPr>
          <p:nvPr>
            <p:ph idx="1"/>
          </p:nvPr>
        </p:nvSpPr>
        <p:spPr/>
        <p:txBody>
          <a:bodyPr/>
          <a:lstStyle/>
          <a:p>
            <a:pPr marL="0" indent="0">
              <a:buNone/>
            </a:pPr>
            <a:r>
              <a:rPr lang="nl-NL" dirty="0"/>
              <a:t>Beide programma’s van eisen en plannen van aanpak met de nodige onderdelen, de schatting van de kosten en onze aanpak van het project staan direct onder deze PowerPoint op de website!</a:t>
            </a:r>
          </a:p>
        </p:txBody>
      </p:sp>
    </p:spTree>
    <p:extLst>
      <p:ext uri="{BB962C8B-B14F-4D97-AF65-F5344CB8AC3E}">
        <p14:creationId xmlns:p14="http://schemas.microsoft.com/office/powerpoint/2010/main" val="2217621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C3A7433-22E1-4F35-91B4-8334B03682DE}"/>
              </a:ext>
            </a:extLst>
          </p:cNvPr>
          <p:cNvSpPr>
            <a:spLocks noGrp="1"/>
          </p:cNvSpPr>
          <p:nvPr>
            <p:ph type="title"/>
          </p:nvPr>
        </p:nvSpPr>
        <p:spPr>
          <a:xfrm>
            <a:off x="758952" y="1128811"/>
            <a:ext cx="3447288" cy="3342290"/>
          </a:xfrm>
        </p:spPr>
        <p:txBody>
          <a:bodyPr vert="horz" lIns="91440" tIns="45720" rIns="91440" bIns="45720" rtlCol="0" anchor="b">
            <a:normAutofit/>
          </a:bodyPr>
          <a:lstStyle/>
          <a:p>
            <a:r>
              <a:rPr lang="en-US" sz="5400" i="1" kern="1200" spc="100" baseline="0">
                <a:solidFill>
                  <a:schemeClr val="bg1"/>
                </a:solidFill>
                <a:latin typeface="+mj-lt"/>
                <a:ea typeface="+mj-ea"/>
                <a:cs typeface="+mj-cs"/>
              </a:rPr>
              <a:t>Ontwerp the brightest light</a:t>
            </a:r>
          </a:p>
        </p:txBody>
      </p:sp>
      <p:pic>
        <p:nvPicPr>
          <p:cNvPr id="5" name="Tijdelijke aanduiding voor inhoud 4">
            <a:extLst>
              <a:ext uri="{FF2B5EF4-FFF2-40B4-BE49-F238E27FC236}">
                <a16:creationId xmlns:a16="http://schemas.microsoft.com/office/drawing/2014/main" id="{255AE3AD-B674-4C2B-9247-335EF67FC927}"/>
              </a:ext>
            </a:extLst>
          </p:cNvPr>
          <p:cNvPicPr>
            <a:picLocks noGrp="1" noChangeAspect="1"/>
          </p:cNvPicPr>
          <p:nvPr>
            <p:ph idx="1"/>
          </p:nvPr>
        </p:nvPicPr>
        <p:blipFill>
          <a:blip r:embed="rId2"/>
          <a:stretch>
            <a:fillRect/>
          </a:stretch>
        </p:blipFill>
        <p:spPr>
          <a:xfrm>
            <a:off x="5796500" y="1342582"/>
            <a:ext cx="5640399" cy="4230299"/>
          </a:xfrm>
          <a:prstGeom prst="rect">
            <a:avLst/>
          </a:prstGeom>
        </p:spPr>
      </p:pic>
      <p:sp>
        <p:nvSpPr>
          <p:cNvPr id="18"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55572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88873159-5119-4680-8E99-A031347032A4}"/>
              </a:ext>
            </a:extLst>
          </p:cNvPr>
          <p:cNvSpPr>
            <a:spLocks noGrp="1"/>
          </p:cNvSpPr>
          <p:nvPr>
            <p:ph type="title"/>
          </p:nvPr>
        </p:nvSpPr>
        <p:spPr>
          <a:xfrm>
            <a:off x="758952" y="1128811"/>
            <a:ext cx="3447288" cy="3342290"/>
          </a:xfrm>
        </p:spPr>
        <p:txBody>
          <a:bodyPr vert="horz" lIns="91440" tIns="45720" rIns="91440" bIns="45720" rtlCol="0" anchor="b">
            <a:normAutofit/>
          </a:bodyPr>
          <a:lstStyle/>
          <a:p>
            <a:r>
              <a:rPr lang="en-US" sz="5400" i="1" kern="1200" spc="100" baseline="0">
                <a:solidFill>
                  <a:schemeClr val="bg1"/>
                </a:solidFill>
                <a:latin typeface="+mj-lt"/>
                <a:ea typeface="+mj-ea"/>
                <a:cs typeface="+mj-cs"/>
              </a:rPr>
              <a:t>Ontwerp the brightest night</a:t>
            </a:r>
          </a:p>
        </p:txBody>
      </p:sp>
      <p:pic>
        <p:nvPicPr>
          <p:cNvPr id="5" name="Tijdelijke aanduiding voor inhoud 4">
            <a:extLst>
              <a:ext uri="{FF2B5EF4-FFF2-40B4-BE49-F238E27FC236}">
                <a16:creationId xmlns:a16="http://schemas.microsoft.com/office/drawing/2014/main" id="{2EF29153-921E-4D3B-B0BA-64DD3AD6254A}"/>
              </a:ext>
            </a:extLst>
          </p:cNvPr>
          <p:cNvPicPr>
            <a:picLocks noGrp="1" noChangeAspect="1"/>
          </p:cNvPicPr>
          <p:nvPr>
            <p:ph idx="1"/>
          </p:nvPr>
        </p:nvPicPr>
        <p:blipFill>
          <a:blip r:embed="rId2"/>
          <a:stretch>
            <a:fillRect/>
          </a:stretch>
        </p:blipFill>
        <p:spPr>
          <a:xfrm>
            <a:off x="5796500" y="1342582"/>
            <a:ext cx="5640399" cy="4230299"/>
          </a:xfrm>
          <a:prstGeom prst="rect">
            <a:avLst/>
          </a:prstGeom>
        </p:spPr>
      </p:pic>
      <p:sp>
        <p:nvSpPr>
          <p:cNvPr id="18"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6894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0F34290-A55A-441A-A636-0893C6E6E810}"/>
              </a:ext>
            </a:extLst>
          </p:cNvPr>
          <p:cNvSpPr>
            <a:spLocks noGrp="1"/>
          </p:cNvSpPr>
          <p:nvPr>
            <p:ph type="title"/>
          </p:nvPr>
        </p:nvSpPr>
        <p:spPr>
          <a:xfrm>
            <a:off x="758952" y="1128811"/>
            <a:ext cx="3447288" cy="3342290"/>
          </a:xfrm>
        </p:spPr>
        <p:txBody>
          <a:bodyPr vert="horz" lIns="91440" tIns="45720" rIns="91440" bIns="45720" rtlCol="0" anchor="b">
            <a:normAutofit/>
          </a:bodyPr>
          <a:lstStyle/>
          <a:p>
            <a:r>
              <a:rPr lang="en-US" sz="5000" i="1" kern="1200" spc="100" baseline="0">
                <a:solidFill>
                  <a:schemeClr val="bg1"/>
                </a:solidFill>
                <a:latin typeface="+mj-lt"/>
                <a:ea typeface="+mj-ea"/>
                <a:cs typeface="+mj-cs"/>
              </a:rPr>
              <a:t>Technische tekening the brightest light</a:t>
            </a:r>
          </a:p>
        </p:txBody>
      </p:sp>
      <p:pic>
        <p:nvPicPr>
          <p:cNvPr id="5" name="Tijdelijke aanduiding voor inhoud 4">
            <a:extLst>
              <a:ext uri="{FF2B5EF4-FFF2-40B4-BE49-F238E27FC236}">
                <a16:creationId xmlns:a16="http://schemas.microsoft.com/office/drawing/2014/main" id="{B5D06341-84D6-4D92-AD12-09469B47AA4B}"/>
              </a:ext>
            </a:extLst>
          </p:cNvPr>
          <p:cNvPicPr>
            <a:picLocks noGrp="1" noChangeAspect="1"/>
          </p:cNvPicPr>
          <p:nvPr>
            <p:ph idx="1"/>
          </p:nvPr>
        </p:nvPicPr>
        <p:blipFill>
          <a:blip r:embed="rId2"/>
          <a:stretch>
            <a:fillRect/>
          </a:stretch>
        </p:blipFill>
        <p:spPr>
          <a:xfrm rot="16200000">
            <a:off x="6501550" y="637532"/>
            <a:ext cx="4230299" cy="5640399"/>
          </a:xfrm>
          <a:prstGeom prst="rect">
            <a:avLst/>
          </a:prstGeom>
        </p:spPr>
      </p:pic>
      <p:sp>
        <p:nvSpPr>
          <p:cNvPr id="18"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574450525"/>
      </p:ext>
    </p:extLst>
  </p:cSld>
  <p:clrMapOvr>
    <a:masterClrMapping/>
  </p:clrMapOvr>
</p:sld>
</file>

<file path=ppt/theme/theme1.xml><?xml version="1.0" encoding="utf-8"?>
<a:theme xmlns:a="http://schemas.openxmlformats.org/drawingml/2006/main" name="HeadlinesVTI">
  <a:themeElements>
    <a:clrScheme name="AnalogousFromDarkSeedLeftStep">
      <a:dk1>
        <a:srgbClr val="000000"/>
      </a:dk1>
      <a:lt1>
        <a:srgbClr val="FFFFFF"/>
      </a:lt1>
      <a:dk2>
        <a:srgbClr val="1E2A34"/>
      </a:dk2>
      <a:lt2>
        <a:srgbClr val="E2E8E2"/>
      </a:lt2>
      <a:accent1>
        <a:srgbClr val="D63AD5"/>
      </a:accent1>
      <a:accent2>
        <a:srgbClr val="8328C4"/>
      </a:accent2>
      <a:accent3>
        <a:srgbClr val="543AD6"/>
      </a:accent3>
      <a:accent4>
        <a:srgbClr val="284FC4"/>
      </a:accent4>
      <a:accent5>
        <a:srgbClr val="3AA2D6"/>
      </a:accent5>
      <a:accent6>
        <a:srgbClr val="25B5AA"/>
      </a:accent6>
      <a:hlink>
        <a:srgbClr val="3F7FBF"/>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docProps/app.xml><?xml version="1.0" encoding="utf-8"?>
<Properties xmlns="http://schemas.openxmlformats.org/officeDocument/2006/extended-properties" xmlns:vt="http://schemas.openxmlformats.org/officeDocument/2006/docPropsVTypes">
  <TotalTime>202</TotalTime>
  <Words>296</Words>
  <Application>Microsoft Office PowerPoint</Application>
  <PresentationFormat>Breedbeeld</PresentationFormat>
  <Paragraphs>20</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Avenir Next LT Pro</vt:lpstr>
      <vt:lpstr>Sitka Banner</vt:lpstr>
      <vt:lpstr>HeadlinesVTI</vt:lpstr>
      <vt:lpstr>The brightest night and the brightest light</vt:lpstr>
      <vt:lpstr>Moodboard the brightest light!</vt:lpstr>
      <vt:lpstr>Moodboard the brightest night!</vt:lpstr>
      <vt:lpstr>Verhaal the brightest light</vt:lpstr>
      <vt:lpstr>Verhaal the brightest night</vt:lpstr>
      <vt:lpstr>Programma van eisen en plan van aanpak van the brightest night/light</vt:lpstr>
      <vt:lpstr>Ontwerp the brightest light</vt:lpstr>
      <vt:lpstr>Ontwerp the brightest night</vt:lpstr>
      <vt:lpstr>Technische tekening the brightest light</vt:lpstr>
      <vt:lpstr>Technische tekening te brightest night</vt:lpstr>
      <vt:lpstr>Arduino tekening the brightst light</vt:lpstr>
      <vt:lpstr>Arduino tekening the brightest night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brightest night and the brightest light</dc:title>
  <dc:creator>Kuij, R.R. van der (Ruben)</dc:creator>
  <cp:lastModifiedBy>Kuij, R.R. van der (Ruben)</cp:lastModifiedBy>
  <cp:revision>3</cp:revision>
  <dcterms:created xsi:type="dcterms:W3CDTF">2021-09-27T07:15:59Z</dcterms:created>
  <dcterms:modified xsi:type="dcterms:W3CDTF">2021-09-28T10:10:51Z</dcterms:modified>
</cp:coreProperties>
</file>